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9" r:id="rId3"/>
    <p:sldId id="268" r:id="rId4"/>
    <p:sldId id="269" r:id="rId5"/>
    <p:sldId id="257" r:id="rId6"/>
    <p:sldId id="270" r:id="rId7"/>
    <p:sldId id="261" r:id="rId8"/>
  </p:sldIdLst>
  <p:sldSz cx="9144000" cy="6858000" type="screen4x3"/>
  <p:notesSz cx="7010400" cy="939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87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2" autoAdjust="0"/>
    <p:restoredTop sz="87367" autoAdjust="0"/>
  </p:normalViewPr>
  <p:slideViewPr>
    <p:cSldViewPr>
      <p:cViewPr varScale="1">
        <p:scale>
          <a:sx n="65" d="100"/>
          <a:sy n="65" d="100"/>
        </p:scale>
        <p:origin x="153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71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71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2C1F1C-93E3-423F-8581-62A1B69B9613}" type="datetimeFigureOut">
              <a:rPr lang="en-US" smtClean="0"/>
              <a:t>7/6/2017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26513"/>
            <a:ext cx="3038475" cy="471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926513"/>
            <a:ext cx="3038475" cy="471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825DF1-FD6A-4C3F-845B-218047C51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6399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71532"/>
          </a:xfrm>
          <a:prstGeom prst="rect">
            <a:avLst/>
          </a:prstGeom>
        </p:spPr>
        <p:txBody>
          <a:bodyPr vert="horz" lIns="93753" tIns="46877" rIns="93753" bIns="4687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71532"/>
          </a:xfrm>
          <a:prstGeom prst="rect">
            <a:avLst/>
          </a:prstGeom>
        </p:spPr>
        <p:txBody>
          <a:bodyPr vert="horz" lIns="93753" tIns="46877" rIns="93753" bIns="46877" rtlCol="0"/>
          <a:lstStyle>
            <a:lvl1pPr algn="r">
              <a:defRPr sz="1200"/>
            </a:lvl1pPr>
          </a:lstStyle>
          <a:p>
            <a:fld id="{E8DFE06F-9F50-4A18-B673-AFFE144FB5B9}" type="datetimeFigureOut">
              <a:rPr lang="en-US" smtClean="0"/>
              <a:t>7/6/2017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0650" y="1174750"/>
            <a:ext cx="4229100" cy="3171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753" tIns="46877" rIns="93753" bIns="4687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522787"/>
            <a:ext cx="5608320" cy="3700463"/>
          </a:xfrm>
          <a:prstGeom prst="rect">
            <a:avLst/>
          </a:prstGeom>
        </p:spPr>
        <p:txBody>
          <a:bodyPr vert="horz" lIns="93753" tIns="46877" rIns="93753" bIns="46877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26469"/>
            <a:ext cx="3037840" cy="471531"/>
          </a:xfrm>
          <a:prstGeom prst="rect">
            <a:avLst/>
          </a:prstGeom>
        </p:spPr>
        <p:txBody>
          <a:bodyPr vert="horz" lIns="93753" tIns="46877" rIns="93753" bIns="4687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926469"/>
            <a:ext cx="3037840" cy="471531"/>
          </a:xfrm>
          <a:prstGeom prst="rect">
            <a:avLst/>
          </a:prstGeom>
        </p:spPr>
        <p:txBody>
          <a:bodyPr vert="horz" lIns="93753" tIns="46877" rIns="93753" bIns="46877" rtlCol="0" anchor="b"/>
          <a:lstStyle>
            <a:lvl1pPr algn="r">
              <a:defRPr sz="1200"/>
            </a:lvl1pPr>
          </a:lstStyle>
          <a:p>
            <a:fld id="{25EF7B95-E7AC-4BB5-B35D-3E4E6C7E4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890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 smtClean="0"/>
              <a:t>Jane: Overview</a:t>
            </a:r>
            <a:r>
              <a:rPr lang="en-US" baseline="0" dirty="0" smtClean="0"/>
              <a:t> of different CCCM response &amp; sites in SSD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Agencies to update on key issues per site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F7B95-E7AC-4BB5-B35D-3E4E6C7E4DB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7023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donors to advocacy</a:t>
            </a:r>
          </a:p>
          <a:p>
            <a:r>
              <a:rPr lang="en-US" dirty="0" smtClean="0"/>
              <a:t>Registration as a single </a:t>
            </a:r>
            <a:r>
              <a:rPr lang="en-US" smtClean="0"/>
              <a:t>issue – not two </a:t>
            </a:r>
            <a:r>
              <a:rPr lang="en-US" baseline="0" smtClean="0"/>
              <a:t>? </a:t>
            </a:r>
            <a:r>
              <a:rPr lang="en-US" baseline="0" dirty="0" smtClean="0"/>
              <a:t>Any “issues” outside of the POC sites?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F7B95-E7AC-4BB5-B35D-3E4E6C7E4DB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484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CCM templa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687" y="0"/>
            <a:ext cx="9144000" cy="6858000"/>
          </a:xfrm>
          <a:prstGeom prst="rect">
            <a:avLst/>
          </a:prstGeom>
          <a:solidFill>
            <a:srgbClr val="2A87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437112"/>
            <a:ext cx="9144000" cy="108012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algn="r">
              <a:defRPr baseline="0">
                <a:solidFill>
                  <a:srgbClr val="2A87C8"/>
                </a:solidFill>
                <a:latin typeface="Myriad pro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887" y="5805264"/>
            <a:ext cx="6400800" cy="648072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6" name="Picture 4" descr="C:\Users\usuari\Documents\NRC CCCM\NRC documents\CCCM Logo 1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4624"/>
            <a:ext cx="2492375" cy="200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36649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7544" y="1412776"/>
            <a:ext cx="8229600" cy="4525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itle 1"/>
          <p:cNvSpPr txBox="1">
            <a:spLocks/>
          </p:cNvSpPr>
          <p:nvPr userDrawn="1"/>
        </p:nvSpPr>
        <p:spPr>
          <a:xfrm>
            <a:off x="467544" y="404664"/>
            <a:ext cx="8136904" cy="720080"/>
          </a:xfrm>
          <a:prstGeom prst="rect">
            <a:avLst/>
          </a:prstGeom>
          <a:noFill/>
          <a:ln>
            <a:solidFill>
              <a:srgbClr val="2A87C8">
                <a:alpha val="24000"/>
              </a:srgbClr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rgbClr val="2A87C8"/>
                </a:solidFill>
                <a:latin typeface="Myriad pro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1491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04664"/>
            <a:ext cx="2057400" cy="5721499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76672"/>
            <a:ext cx="6019800" cy="564949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79180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136904" cy="720080"/>
          </a:xfrm>
          <a:prstGeom prst="rect">
            <a:avLst/>
          </a:prstGeom>
          <a:noFill/>
          <a:ln>
            <a:solidFill>
              <a:srgbClr val="2A87C8">
                <a:alpha val="24000"/>
              </a:srgbClr>
            </a:solidFill>
          </a:ln>
        </p:spPr>
        <p:txBody>
          <a:bodyPr/>
          <a:lstStyle>
            <a:lvl1pPr>
              <a:defRPr sz="4000">
                <a:solidFill>
                  <a:srgbClr val="2A87C8"/>
                </a:solidFill>
                <a:latin typeface="Myriad pro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96752"/>
            <a:ext cx="8712968" cy="49685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38324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293096"/>
            <a:ext cx="8421687" cy="1398364"/>
          </a:xfrm>
          <a:prstGeom prst="rect">
            <a:avLst/>
          </a:prstGeom>
          <a:solidFill>
            <a:srgbClr val="2A87C8"/>
          </a:solidFill>
        </p:spPr>
        <p:txBody>
          <a:bodyPr anchor="t"/>
          <a:lstStyle>
            <a:lvl1pPr algn="r">
              <a:defRPr sz="4000" b="1" cap="all">
                <a:solidFill>
                  <a:schemeClr val="bg1"/>
                </a:solidFill>
                <a:latin typeface="Myriad pro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780928"/>
            <a:ext cx="8421687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220929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476672"/>
            <a:ext cx="6984776" cy="648072"/>
          </a:xfrm>
          <a:prstGeom prst="rect">
            <a:avLst/>
          </a:prstGeom>
          <a:ln>
            <a:solidFill>
              <a:srgbClr val="2A87C8">
                <a:alpha val="54000"/>
              </a:srgbClr>
            </a:solidFill>
          </a:ln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7544" y="134076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4008" y="141277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77284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126876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536" y="1916832"/>
            <a:ext cx="4040188" cy="417646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032" y="126876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032" y="1916832"/>
            <a:ext cx="4041775" cy="417646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467544" y="393207"/>
            <a:ext cx="8136904" cy="720080"/>
          </a:xfrm>
          <a:prstGeom prst="rect">
            <a:avLst/>
          </a:prstGeom>
          <a:noFill/>
          <a:ln>
            <a:solidFill>
              <a:srgbClr val="2A87C8">
                <a:alpha val="24000"/>
              </a:srgbClr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rgbClr val="2A87C8"/>
                </a:solidFill>
                <a:latin typeface="Myriad pro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40123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476672"/>
            <a:ext cx="7020272" cy="69269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8067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58428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3034680" cy="74240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35896" y="764704"/>
            <a:ext cx="5050904" cy="50734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7544" y="148478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78680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4725144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9672" y="476672"/>
            <a:ext cx="5616624" cy="410445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91680" y="5445224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03159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pic>
        <p:nvPicPr>
          <p:cNvPr id="1026" name="Picture 2" descr="Displaying CCCM letterhead A4.png"/>
          <p:cNvPicPr>
            <a:picLocks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05265"/>
            <a:ext cx="9144000" cy="1044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331640" y="56141"/>
            <a:ext cx="7812360" cy="288032"/>
          </a:xfrm>
          <a:prstGeom prst="rect">
            <a:avLst/>
          </a:prstGeom>
          <a:solidFill>
            <a:srgbClr val="2A87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56141"/>
            <a:ext cx="1259632" cy="28803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673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CCCM Cluster in South Sudan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4600" y="5867400"/>
            <a:ext cx="6400800" cy="648072"/>
          </a:xfrm>
        </p:spPr>
        <p:txBody>
          <a:bodyPr/>
          <a:lstStyle/>
          <a:p>
            <a:pPr algn="r"/>
            <a:r>
              <a:rPr lang="en-GB" dirty="0" smtClean="0"/>
              <a:t>Donor-partner meeting | 5 July 2017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8400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Membership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Cluster Lead Agencies: IOM, UNHCR</a:t>
            </a:r>
          </a:p>
          <a:p>
            <a:r>
              <a:rPr lang="en-US" dirty="0" smtClean="0"/>
              <a:t>NGO Co-Lead: ACTED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Active members:</a:t>
            </a:r>
          </a:p>
          <a:p>
            <a:pPr marL="457200" lvl="1" indent="0">
              <a:buNone/>
            </a:pPr>
            <a:r>
              <a:rPr lang="en-US" i="1" dirty="0" smtClean="0"/>
              <a:t>DRC		</a:t>
            </a:r>
            <a:r>
              <a:rPr lang="en-US" i="1" dirty="0" err="1" smtClean="0"/>
              <a:t>Internews</a:t>
            </a:r>
            <a:r>
              <a:rPr lang="en-US" i="1" dirty="0" smtClean="0"/>
              <a:t>		</a:t>
            </a:r>
            <a:r>
              <a:rPr lang="en-US" i="1" dirty="0" err="1" smtClean="0"/>
              <a:t>HealthLink</a:t>
            </a:r>
            <a:endParaRPr lang="en-US" i="1" dirty="0" smtClean="0"/>
          </a:p>
          <a:p>
            <a:pPr marL="457200" lvl="1" indent="0">
              <a:buNone/>
            </a:pPr>
            <a:r>
              <a:rPr lang="en-US" i="1" dirty="0" smtClean="0"/>
              <a:t>ACTED		REACH		</a:t>
            </a:r>
            <a:r>
              <a:rPr lang="en-US" i="1" dirty="0"/>
              <a:t>IOM</a:t>
            </a:r>
            <a:endParaRPr lang="en-US" i="1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925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operational presence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077" y="1066800"/>
            <a:ext cx="7639821" cy="5308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525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2017 Response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Maintain operational presence in locations where IDP still decide to remain in camps/camp like settings</a:t>
            </a:r>
          </a:p>
          <a:p>
            <a:r>
              <a:rPr lang="en-US" dirty="0" smtClean="0"/>
              <a:t>Build national capacities of NNGOs and Civil Society Organizations like churches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5536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Cluster priorities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Expansion of CCCM methodologies </a:t>
            </a:r>
          </a:p>
          <a:p>
            <a:r>
              <a:rPr lang="en-US" dirty="0" smtClean="0"/>
              <a:t>NNGO engagement</a:t>
            </a:r>
            <a:endParaRPr lang="en-US" dirty="0"/>
          </a:p>
          <a:p>
            <a:r>
              <a:rPr lang="en-US" dirty="0"/>
              <a:t>Contingency planning</a:t>
            </a:r>
          </a:p>
          <a:p>
            <a:r>
              <a:rPr lang="en-US" dirty="0" smtClean="0"/>
              <a:t>Advocacy</a:t>
            </a:r>
          </a:p>
          <a:p>
            <a:r>
              <a:rPr lang="en-US" dirty="0" smtClean="0"/>
              <a:t>Information management</a:t>
            </a:r>
          </a:p>
          <a:p>
            <a:r>
              <a:rPr lang="en-US" dirty="0" smtClean="0"/>
              <a:t>GBV &amp; MHPSS mainstreaming</a:t>
            </a:r>
          </a:p>
          <a:p>
            <a:r>
              <a:rPr lang="en-US" dirty="0" smtClean="0"/>
              <a:t>Investment in training &amp; capacity-building</a:t>
            </a:r>
          </a:p>
          <a:p>
            <a:r>
              <a:rPr lang="en-US" dirty="0" err="1" smtClean="0"/>
              <a:t>CwC</a:t>
            </a:r>
            <a:r>
              <a:rPr lang="en-US" dirty="0" smtClean="0"/>
              <a:t> &amp; improving AAP</a:t>
            </a:r>
          </a:p>
        </p:txBody>
      </p:sp>
    </p:spTree>
    <p:extLst>
      <p:ext uri="{BB962C8B-B14F-4D97-AF65-F5344CB8AC3E}">
        <p14:creationId xmlns:p14="http://schemas.microsoft.com/office/powerpoint/2010/main" val="2629849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are we going?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 smtClean="0"/>
              <a:t>Increasing insecurity &amp; </a:t>
            </a:r>
            <a:r>
              <a:rPr lang="en-US" i="1" dirty="0"/>
              <a:t>i</a:t>
            </a:r>
            <a:r>
              <a:rPr lang="en-US" i="1" dirty="0" smtClean="0"/>
              <a:t>ncreasing displacements </a:t>
            </a:r>
            <a:r>
              <a:rPr lang="en-US" i="1" dirty="0" smtClean="0">
                <a:sym typeface="Wingdings" pitchFamily="2" charset="2"/>
              </a:rPr>
              <a:t> </a:t>
            </a:r>
            <a:r>
              <a:rPr lang="en-US" i="1" dirty="0" smtClean="0"/>
              <a:t>CCCM creative approach: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Build capacity of traditional front liners to carry out CCCM – trainings/mentorship/funding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Integrate GBV in all CCCM interventions – prevention and mitigation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Advocacy for protective environment/safe zones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Protracted displacement – medium-term planning for POC sites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89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needed to support this?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Continued support to CCCM partners</a:t>
            </a:r>
          </a:p>
          <a:p>
            <a:r>
              <a:rPr lang="en-US" dirty="0" smtClean="0"/>
              <a:t>Direct/pass-through support for NNGOs/Civil Society Organizations &amp; innovative approaches</a:t>
            </a:r>
          </a:p>
          <a:p>
            <a:r>
              <a:rPr lang="en-US" dirty="0" smtClean="0"/>
              <a:t>Continued advocacy</a:t>
            </a:r>
          </a:p>
          <a:p>
            <a:pPr lvl="1"/>
            <a:r>
              <a:rPr lang="en-US" dirty="0"/>
              <a:t>UNMISS/Humanitarian responsibilities inside </a:t>
            </a:r>
            <a:r>
              <a:rPr lang="en-US" dirty="0" err="1" smtClean="0"/>
              <a:t>PoCs</a:t>
            </a:r>
            <a:r>
              <a:rPr lang="en-US" dirty="0" smtClean="0"/>
              <a:t> (</a:t>
            </a:r>
            <a:r>
              <a:rPr lang="en-US" dirty="0" err="1" smtClean="0"/>
              <a:t>Bentiu</a:t>
            </a:r>
            <a:r>
              <a:rPr lang="en-US" dirty="0" smtClean="0"/>
              <a:t> Berm)</a:t>
            </a:r>
            <a:endParaRPr lang="en-US" dirty="0"/>
          </a:p>
          <a:p>
            <a:pPr lvl="1"/>
            <a:r>
              <a:rPr lang="en-US" dirty="0"/>
              <a:t>Registration in </a:t>
            </a:r>
            <a:r>
              <a:rPr lang="en-US" dirty="0" err="1" smtClean="0"/>
              <a:t>PoCs</a:t>
            </a:r>
            <a:r>
              <a:rPr lang="en-US" dirty="0" smtClean="0"/>
              <a:t> </a:t>
            </a:r>
          </a:p>
          <a:p>
            <a:r>
              <a:rPr lang="en-US" dirty="0" smtClean="0"/>
              <a:t>Discussion space on longer-term planning – POC living conditions in protracted crisis</a:t>
            </a:r>
          </a:p>
        </p:txBody>
      </p:sp>
    </p:spTree>
    <p:extLst>
      <p:ext uri="{BB962C8B-B14F-4D97-AF65-F5344CB8AC3E}">
        <p14:creationId xmlns:p14="http://schemas.microsoft.com/office/powerpoint/2010/main" val="3945612490"/>
      </p:ext>
    </p:extLst>
  </p:cSld>
  <p:clrMapOvr>
    <a:masterClrMapping/>
  </p:clrMapOvr>
</p:sld>
</file>

<file path=ppt/theme/theme1.xml><?xml version="1.0" encoding="utf-8"?>
<a:theme xmlns:a="http://schemas.openxmlformats.org/drawingml/2006/main" name="GCCCM-CCCM_Powerpoint_Template-2013-tid02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FA3BE2ADE5C443A2D47DD571080A2E" ma:contentTypeVersion="16" ma:contentTypeDescription="Create a new document." ma:contentTypeScope="" ma:versionID="9b293a65fd41a221855a5b395818d7e9">
  <xsd:schema xmlns:xsd="http://www.w3.org/2001/XMLSchema" xmlns:xs="http://www.w3.org/2001/XMLSchema" xmlns:p="http://schemas.microsoft.com/office/2006/metadata/properties" xmlns:ns2="fece29ea-d8c1-4872-9a37-f1a3a9484082" xmlns:ns3="63e0d7cd-59d0-4300-9182-4f5ac259ff1c" targetNamespace="http://schemas.microsoft.com/office/2006/metadata/properties" ma:root="true" ma:fieldsID="55b4db53a69207c1ee4cca046c37ae10" ns2:_="" ns3:_="">
    <xsd:import namespace="fece29ea-d8c1-4872-9a37-f1a3a9484082"/>
    <xsd:import namespace="63e0d7cd-59d0-4300-9182-4f5ac259ff1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ce29ea-d8c1-4872-9a37-f1a3a948408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e98cb3f-0c80-45ab-ba8a-748104c9e3e1}" ma:internalName="TaxCatchAll" ma:showField="CatchAllData" ma:web="fece29ea-d8c1-4872-9a37-f1a3a948408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e0d7cd-59d0-4300-9182-4f5ac259ff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f5f3f4cc-79b9-4d17-b8fa-dd7577b1fbe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ece29ea-d8c1-4872-9a37-f1a3a9484082" xsi:nil="true"/>
    <lcf76f155ced4ddcb4097134ff3c332f xmlns="63e0d7cd-59d0-4300-9182-4f5ac259ff1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3D4FAB6-1F8B-4E6D-9783-3BB40793CBEF}"/>
</file>

<file path=customXml/itemProps2.xml><?xml version="1.0" encoding="utf-8"?>
<ds:datastoreItem xmlns:ds="http://schemas.openxmlformats.org/officeDocument/2006/customXml" ds:itemID="{6C15FFD4-7956-4013-9C42-9C1ADED535F3}"/>
</file>

<file path=customXml/itemProps3.xml><?xml version="1.0" encoding="utf-8"?>
<ds:datastoreItem xmlns:ds="http://schemas.openxmlformats.org/officeDocument/2006/customXml" ds:itemID="{E41ECF2E-2FA2-4862-865E-257A8FAF8F7D}"/>
</file>

<file path=docProps/app.xml><?xml version="1.0" encoding="utf-8"?>
<Properties xmlns="http://schemas.openxmlformats.org/officeDocument/2006/extended-properties" xmlns:vt="http://schemas.openxmlformats.org/officeDocument/2006/docPropsVTypes">
  <Template>GCCCM-CCCM_Powerpoint_Template-2013-tid021</Template>
  <TotalTime>1278</TotalTime>
  <Words>225</Words>
  <Application>Microsoft Office PowerPoint</Application>
  <PresentationFormat>On-screen Show (4:3)</PresentationFormat>
  <Paragraphs>42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Myriad pro</vt:lpstr>
      <vt:lpstr>Wingdings</vt:lpstr>
      <vt:lpstr>GCCCM-CCCM_Powerpoint_Template-2013-tid021</vt:lpstr>
      <vt:lpstr>CCCM Cluster in South Sudan</vt:lpstr>
      <vt:lpstr>Membership</vt:lpstr>
      <vt:lpstr>Current operational presence</vt:lpstr>
      <vt:lpstr>2017 Response Strategy</vt:lpstr>
      <vt:lpstr>Cluster priorities</vt:lpstr>
      <vt:lpstr>Where are we going?</vt:lpstr>
      <vt:lpstr>What is needed to support this?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 Holland</dc:creator>
  <cp:lastModifiedBy>KONY Jane</cp:lastModifiedBy>
  <cp:revision>59</cp:revision>
  <cp:lastPrinted>2017-07-03T15:37:33Z</cp:lastPrinted>
  <dcterms:created xsi:type="dcterms:W3CDTF">2017-05-03T07:29:42Z</dcterms:created>
  <dcterms:modified xsi:type="dcterms:W3CDTF">2017-07-06T14:59:56Z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0x0101005EFA3BE2ADE5C443A2D47DD571080A2E</vt:lpwstr>
  </property>
</Properties>
</file>